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Robot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bold.fntdata"/><Relationship Id="rId11" Type="http://schemas.openxmlformats.org/officeDocument/2006/relationships/slide" Target="slides/slide6.xml"/><Relationship Id="rId22" Type="http://schemas.openxmlformats.org/officeDocument/2006/relationships/font" Target="fonts/Roboto-boldItalic.fntdata"/><Relationship Id="rId10" Type="http://schemas.openxmlformats.org/officeDocument/2006/relationships/slide" Target="slides/slide5.xml"/><Relationship Id="rId21" Type="http://schemas.openxmlformats.org/officeDocument/2006/relationships/font" Target="fonts/Roboto-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Roboto-regular.fnt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1e016a9200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1e016a9200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31e016a9200_0_1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31e016a9200_0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31e016a9200_0_1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31e016a9200_0_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1e016a9200_0_1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31e016a9200_0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1c14076bf1_0_3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1c14076bf1_0_3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1c14076bf1_0_3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1c14076bf1_0_3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1c14076bf1_0_3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1c14076bf1_0_3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1c14076bf1_0_3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1c14076bf1_0_3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1c14076bf1_0_3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1c14076bf1_0_3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1c14076bf1_0_3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1c14076bf1_0_3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1c14076bf1_0_3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1c14076bf1_0_3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1c14076bf1_0_3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1c14076bf1_0_3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8246400" y="4245875"/>
            <a:ext cx="897600" cy="897600"/>
          </a:xfrm>
          <a:prstGeom prst="round1Rect">
            <a:avLst>
              <a:gd fmla="val 16667" name="adj"/>
            </a:avLst>
          </a:prstGeom>
          <a:solidFill>
            <a:schemeClr val="lt1">
              <a:alpha val="6808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90525" y="1819275"/>
            <a:ext cx="8222100" cy="933600"/>
          </a:xfrm>
          <a:prstGeom prst="rect">
            <a:avLst/>
          </a:prstGeom>
        </p:spPr>
        <p:txBody>
          <a:bodyPr anchorCtr="0" anchor="b"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3" name="Google Shape;13;p2"/>
          <p:cNvSpPr txBox="1"/>
          <p:nvPr>
            <p:ph idx="1" type="subTitle"/>
          </p:nvPr>
        </p:nvSpPr>
        <p:spPr>
          <a:xfrm>
            <a:off x="390525" y="2789130"/>
            <a:ext cx="8222100" cy="4329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p:txBody>
      </p:sp>
      <p:sp>
        <p:nvSpPr>
          <p:cNvPr id="14" name="Google Shape;14;p2"/>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4"/>
        </a:solidFill>
      </p:bgPr>
    </p:bg>
    <p:spTree>
      <p:nvGrpSpPr>
        <p:cNvPr id="57" name="Shape 57"/>
        <p:cNvGrpSpPr/>
        <p:nvPr/>
      </p:nvGrpSpPr>
      <p:grpSpPr>
        <a:xfrm>
          <a:off x="0" y="0"/>
          <a:ext cx="0" cy="0"/>
          <a:chOff x="0" y="0"/>
          <a:chExt cx="0" cy="0"/>
        </a:xfrm>
      </p:grpSpPr>
      <p:sp>
        <p:nvSpPr>
          <p:cNvPr id="58" name="Google Shape;58;p11"/>
          <p:cNvSpPr txBox="1"/>
          <p:nvPr>
            <p:ph hasCustomPrompt="1" type="title"/>
          </p:nvPr>
        </p:nvSpPr>
        <p:spPr>
          <a:xfrm>
            <a:off x="475500" y="1258525"/>
            <a:ext cx="8222100" cy="19635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p:nvPr>
            <p:ph idx="1" type="body"/>
          </p:nvPr>
        </p:nvSpPr>
        <p:spPr>
          <a:xfrm>
            <a:off x="475500" y="3304625"/>
            <a:ext cx="82221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60" name="Google Shape;60;p11"/>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4"/>
        </a:solidFill>
      </p:bgPr>
    </p:bg>
    <p:spTree>
      <p:nvGrpSpPr>
        <p:cNvPr id="61" name="Shape 61"/>
        <p:cNvGrpSpPr/>
        <p:nvPr/>
      </p:nvGrpSpPr>
      <p:grpSpPr>
        <a:xfrm>
          <a:off x="0" y="0"/>
          <a:ext cx="0" cy="0"/>
          <a:chOff x="0" y="0"/>
          <a:chExt cx="0" cy="0"/>
        </a:xfrm>
      </p:grpSpPr>
      <p:sp>
        <p:nvSpPr>
          <p:cNvPr id="62" name="Google Shape;62;p12"/>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txBox="1"/>
          <p:nvPr>
            <p:ph type="title"/>
          </p:nvPr>
        </p:nvSpPr>
        <p:spPr>
          <a:xfrm>
            <a:off x="460950" y="2065350"/>
            <a:ext cx="8222100" cy="1012800"/>
          </a:xfrm>
          <a:prstGeom prst="rect">
            <a:avLst/>
          </a:prstGeom>
        </p:spPr>
        <p:txBody>
          <a:bodyPr anchorCtr="0" anchor="ctr"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7" name="Google Shape;17;p3"/>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txBox="1"/>
          <p:nvPr>
            <p:ph type="title"/>
          </p:nvPr>
        </p:nvSpPr>
        <p:spPr>
          <a:xfrm>
            <a:off x="471900" y="738725"/>
            <a:ext cx="8222100" cy="767700"/>
          </a:xfrm>
          <a:prstGeom prst="rect">
            <a:avLst/>
          </a:prstGeom>
        </p:spPr>
        <p:txBody>
          <a:bodyPr anchorCtr="0" anchor="b"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2" name="Google Shape;22;p4"/>
          <p:cNvSpPr txBox="1"/>
          <p:nvPr>
            <p:ph idx="1" type="body"/>
          </p:nvPr>
        </p:nvSpPr>
        <p:spPr>
          <a:xfrm>
            <a:off x="471900" y="1919075"/>
            <a:ext cx="8222100" cy="27102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txBox="1"/>
          <p:nvPr>
            <p:ph type="title"/>
          </p:nvPr>
        </p:nvSpPr>
        <p:spPr>
          <a:xfrm>
            <a:off x="471900" y="738725"/>
            <a:ext cx="8222100" cy="767700"/>
          </a:xfrm>
          <a:prstGeom prst="rect">
            <a:avLst/>
          </a:prstGeom>
        </p:spPr>
        <p:txBody>
          <a:bodyPr anchorCtr="0" anchor="b"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8" name="Google Shape;28;p5"/>
          <p:cNvSpPr txBox="1"/>
          <p:nvPr>
            <p:ph idx="1" type="body"/>
          </p:nvPr>
        </p:nvSpPr>
        <p:spPr>
          <a:xfrm>
            <a:off x="471900" y="1919075"/>
            <a:ext cx="3999900" cy="2710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2" type="body"/>
          </p:nvPr>
        </p:nvSpPr>
        <p:spPr>
          <a:xfrm>
            <a:off x="4694250" y="1919075"/>
            <a:ext cx="3999900" cy="2710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0" name="Google Shape;30;p5"/>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6"/>
          <p:cNvSpPr/>
          <p:nvPr/>
        </p:nvSpPr>
        <p:spPr>
          <a:xfrm flipH="1" rot="10800000">
            <a:off x="0" y="656400"/>
            <a:ext cx="9144000" cy="4487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6"/>
          <p:cNvSpPr txBox="1"/>
          <p:nvPr>
            <p:ph type="title"/>
          </p:nvPr>
        </p:nvSpPr>
        <p:spPr>
          <a:xfrm>
            <a:off x="98250" y="16350"/>
            <a:ext cx="8826600" cy="602700"/>
          </a:xfrm>
          <a:prstGeom prst="rect">
            <a:avLst/>
          </a:prstGeom>
        </p:spPr>
        <p:txBody>
          <a:bodyPr anchorCtr="0" anchor="ctr" bIns="91425" lIns="91425" spcFirstLastPara="1" rIns="91425" wrap="square" tIns="91425">
            <a:norm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p:txBody>
      </p:sp>
      <p:sp>
        <p:nvSpPr>
          <p:cNvPr id="35" name="Google Shape;35;p6"/>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6" name="Shape 36"/>
        <p:cNvGrpSpPr/>
        <p:nvPr/>
      </p:nvGrpSpPr>
      <p:grpSpPr>
        <a:xfrm>
          <a:off x="0" y="0"/>
          <a:ext cx="0" cy="0"/>
          <a:chOff x="0" y="0"/>
          <a:chExt cx="0" cy="0"/>
        </a:xfrm>
      </p:grpSpPr>
      <p:sp>
        <p:nvSpPr>
          <p:cNvPr id="37" name="Google Shape;37;p7"/>
          <p:cNvSpPr txBox="1"/>
          <p:nvPr/>
        </p:nvSpPr>
        <p:spPr>
          <a:xfrm flipH="1" rot="10800000">
            <a:off x="3276600" y="25"/>
            <a:ext cx="58674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7"/>
          <p:cNvSpPr txBox="1"/>
          <p:nvPr>
            <p:ph type="title"/>
          </p:nvPr>
        </p:nvSpPr>
        <p:spPr>
          <a:xfrm>
            <a:off x="226078" y="357800"/>
            <a:ext cx="2808000" cy="9534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226075" y="1465800"/>
            <a:ext cx="2808000" cy="3163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Clr>
                <a:schemeClr val="lt1"/>
              </a:buClr>
              <a:buSzPts val="1200"/>
              <a:buChar char="●"/>
              <a:defRPr sz="1200">
                <a:solidFill>
                  <a:schemeClr val="lt1"/>
                </a:solidFill>
              </a:defRPr>
            </a:lvl1pPr>
            <a:lvl2pPr indent="-304800" lvl="1" marL="914400">
              <a:spcBef>
                <a:spcPts val="0"/>
              </a:spcBef>
              <a:spcAft>
                <a:spcPts val="0"/>
              </a:spcAft>
              <a:buClr>
                <a:schemeClr val="lt1"/>
              </a:buClr>
              <a:buSzPts val="1200"/>
              <a:buChar char="○"/>
              <a:defRPr sz="1200">
                <a:solidFill>
                  <a:schemeClr val="lt1"/>
                </a:solidFill>
              </a:defRPr>
            </a:lvl2pPr>
            <a:lvl3pPr indent="-304800" lvl="2" marL="1371600">
              <a:spcBef>
                <a:spcPts val="0"/>
              </a:spcBef>
              <a:spcAft>
                <a:spcPts val="0"/>
              </a:spcAft>
              <a:buClr>
                <a:schemeClr val="lt1"/>
              </a:buClr>
              <a:buSzPts val="1200"/>
              <a:buChar char="■"/>
              <a:defRPr sz="1200">
                <a:solidFill>
                  <a:schemeClr val="lt1"/>
                </a:solidFill>
              </a:defRPr>
            </a:lvl3pPr>
            <a:lvl4pPr indent="-304800" lvl="3" marL="1828800">
              <a:spcBef>
                <a:spcPts val="0"/>
              </a:spcBef>
              <a:spcAft>
                <a:spcPts val="0"/>
              </a:spcAft>
              <a:buClr>
                <a:schemeClr val="lt1"/>
              </a:buClr>
              <a:buSzPts val="1200"/>
              <a:buChar char="●"/>
              <a:defRPr sz="1200">
                <a:solidFill>
                  <a:schemeClr val="lt1"/>
                </a:solidFill>
              </a:defRPr>
            </a:lvl4pPr>
            <a:lvl5pPr indent="-304800" lvl="4" marL="2286000">
              <a:spcBef>
                <a:spcPts val="0"/>
              </a:spcBef>
              <a:spcAft>
                <a:spcPts val="0"/>
              </a:spcAft>
              <a:buClr>
                <a:schemeClr val="lt1"/>
              </a:buClr>
              <a:buSzPts val="1200"/>
              <a:buChar char="○"/>
              <a:defRPr sz="1200">
                <a:solidFill>
                  <a:schemeClr val="lt1"/>
                </a:solidFill>
              </a:defRPr>
            </a:lvl5pPr>
            <a:lvl6pPr indent="-304800" lvl="5" marL="2743200">
              <a:spcBef>
                <a:spcPts val="0"/>
              </a:spcBef>
              <a:spcAft>
                <a:spcPts val="0"/>
              </a:spcAft>
              <a:buClr>
                <a:schemeClr val="lt1"/>
              </a:buClr>
              <a:buSzPts val="1200"/>
              <a:buChar char="■"/>
              <a:defRPr sz="1200">
                <a:solidFill>
                  <a:schemeClr val="lt1"/>
                </a:solidFill>
              </a:defRPr>
            </a:lvl6pPr>
            <a:lvl7pPr indent="-304800" lvl="6" marL="3200400">
              <a:spcBef>
                <a:spcPts val="0"/>
              </a:spcBef>
              <a:spcAft>
                <a:spcPts val="0"/>
              </a:spcAft>
              <a:buClr>
                <a:schemeClr val="lt1"/>
              </a:buClr>
              <a:buSzPts val="1200"/>
              <a:buChar char="●"/>
              <a:defRPr sz="1200">
                <a:solidFill>
                  <a:schemeClr val="lt1"/>
                </a:solidFill>
              </a:defRPr>
            </a:lvl7pPr>
            <a:lvl8pPr indent="-304800" lvl="7" marL="3657600">
              <a:spcBef>
                <a:spcPts val="0"/>
              </a:spcBef>
              <a:spcAft>
                <a:spcPts val="0"/>
              </a:spcAft>
              <a:buClr>
                <a:schemeClr val="lt1"/>
              </a:buClr>
              <a:buSzPts val="1200"/>
              <a:buChar char="○"/>
              <a:defRPr sz="1200">
                <a:solidFill>
                  <a:schemeClr val="lt1"/>
                </a:solidFill>
              </a:defRPr>
            </a:lvl8pPr>
            <a:lvl9pPr indent="-304800" lvl="8" marL="4114800">
              <a:spcBef>
                <a:spcPts val="0"/>
              </a:spcBef>
              <a:spcAft>
                <a:spcPts val="0"/>
              </a:spcAft>
              <a:buClr>
                <a:schemeClr val="lt1"/>
              </a:buClr>
              <a:buSzPts val="1200"/>
              <a:buChar char="■"/>
              <a:defRPr sz="1200">
                <a:solidFill>
                  <a:schemeClr val="lt1"/>
                </a:solidFill>
              </a:defRPr>
            </a:lvl9pPr>
          </a:lstStyle>
          <a:p/>
        </p:txBody>
      </p:sp>
      <p:sp>
        <p:nvSpPr>
          <p:cNvPr id="41" name="Google Shape;41;p7"/>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2" name="Shape 42"/>
        <p:cNvGrpSpPr/>
        <p:nvPr/>
      </p:nvGrpSpPr>
      <p:grpSpPr>
        <a:xfrm>
          <a:off x="0" y="0"/>
          <a:ext cx="0" cy="0"/>
          <a:chOff x="0" y="0"/>
          <a:chExt cx="0" cy="0"/>
        </a:xfrm>
      </p:grpSpPr>
      <p:sp>
        <p:nvSpPr>
          <p:cNvPr id="43" name="Google Shape;43;p8"/>
          <p:cNvSpPr txBox="1"/>
          <p:nvPr>
            <p:ph type="title"/>
          </p:nvPr>
        </p:nvSpPr>
        <p:spPr>
          <a:xfrm>
            <a:off x="490250" y="4882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p:txBody>
      </p:sp>
      <p:sp>
        <p:nvSpPr>
          <p:cNvPr id="44" name="Google Shape;44;p8"/>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p:txBody>
      </p:sp>
      <p:sp>
        <p:nvSpPr>
          <p:cNvPr id="49" name="Google Shape;49;p9"/>
          <p:cNvSpPr txBox="1"/>
          <p:nvPr>
            <p:ph idx="1" type="subTitle"/>
          </p:nvPr>
        </p:nvSpPr>
        <p:spPr>
          <a:xfrm>
            <a:off x="265500" y="2779467"/>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nvSpPr>
        <p:spPr>
          <a:xfrm flipH="1" rot="10800000">
            <a:off x="0" y="0"/>
            <a:ext cx="9144000" cy="4695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0"/>
          <p:cNvSpPr/>
          <p:nvPr/>
        </p:nvSpPr>
        <p:spPr>
          <a:xfrm flipH="1" rot="10800000">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0"/>
          <p:cNvSpPr txBox="1"/>
          <p:nvPr>
            <p:ph idx="1" type="body"/>
          </p:nvPr>
        </p:nvSpPr>
        <p:spPr>
          <a:xfrm>
            <a:off x="57150" y="4696825"/>
            <a:ext cx="8382000" cy="4467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lt1"/>
              </a:buClr>
              <a:buSzPts val="1200"/>
              <a:buNone/>
              <a:defRPr sz="1200">
                <a:solidFill>
                  <a:schemeClr val="lt1"/>
                </a:solidFill>
              </a:defRPr>
            </a:lvl1pPr>
          </a:lstStyle>
          <a:p/>
        </p:txBody>
      </p:sp>
      <p:sp>
        <p:nvSpPr>
          <p:cNvPr id="56" name="Google Shape;56;p10"/>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aterial">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71900" y="738725"/>
            <a:ext cx="8222100" cy="7677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p:txBody>
      </p:sp>
      <p:sp>
        <p:nvSpPr>
          <p:cNvPr id="7" name="Google Shape;7;p1"/>
          <p:cNvSpPr txBox="1"/>
          <p:nvPr>
            <p:ph idx="1" type="body"/>
          </p:nvPr>
        </p:nvSpPr>
        <p:spPr>
          <a:xfrm>
            <a:off x="471900" y="1919075"/>
            <a:ext cx="8222100" cy="2710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indent="-317500" lvl="1" marL="9144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2pPr>
            <a:lvl3pPr indent="-317500" lvl="2" marL="13716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3pPr>
            <a:lvl4pPr indent="-317500" lvl="3" marL="18288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4pPr>
            <a:lvl5pPr indent="-317500" lvl="4" marL="22860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5pPr>
            <a:lvl6pPr indent="-317500" lvl="5" marL="27432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6pPr>
            <a:lvl7pPr indent="-317500" lvl="6" marL="32004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7pPr>
            <a:lvl8pPr indent="-317500" lvl="7" marL="36576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8pPr>
            <a:lvl9pPr indent="-317500" lvl="8" marL="41148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9pPr>
          </a:lstStyle>
          <a:p/>
        </p:txBody>
      </p:sp>
      <p:sp>
        <p:nvSpPr>
          <p:cNvPr id="8" name="Google Shape;8;p1"/>
          <p:cNvSpPr txBox="1"/>
          <p:nvPr>
            <p:ph idx="12" type="sldNum"/>
          </p:nvPr>
        </p:nvSpPr>
        <p:spPr>
          <a:xfrm>
            <a:off x="8523541" y="4695623"/>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docs.google.com/document/d/11qMAT2z-MQBmn4B19vdKJCDZ0hOXJ-Oh8I27pvDz8_E/edit?tab=t.0"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3"/>
          <p:cNvSpPr txBox="1"/>
          <p:nvPr>
            <p:ph type="ctrTitle"/>
          </p:nvPr>
        </p:nvSpPr>
        <p:spPr>
          <a:xfrm>
            <a:off x="390525" y="1819275"/>
            <a:ext cx="8222100" cy="9336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Lawrence County Schools</a:t>
            </a:r>
            <a:endParaRPr/>
          </a:p>
          <a:p>
            <a:pPr indent="0" lvl="0" marL="0" rtl="0" algn="l">
              <a:spcBef>
                <a:spcPts val="0"/>
              </a:spcBef>
              <a:spcAft>
                <a:spcPts val="0"/>
              </a:spcAft>
              <a:buNone/>
            </a:pPr>
            <a:r>
              <a:t/>
            </a:r>
            <a:endParaRPr/>
          </a:p>
        </p:txBody>
      </p:sp>
      <p:sp>
        <p:nvSpPr>
          <p:cNvPr id="68" name="Google Shape;68;p13"/>
          <p:cNvSpPr txBox="1"/>
          <p:nvPr>
            <p:ph idx="1" type="subTitle"/>
          </p:nvPr>
        </p:nvSpPr>
        <p:spPr>
          <a:xfrm>
            <a:off x="390525" y="2789130"/>
            <a:ext cx="8222100" cy="432900"/>
          </a:xfrm>
          <a:prstGeom prst="rect">
            <a:avLst/>
          </a:prstGeom>
        </p:spPr>
        <p:txBody>
          <a:bodyPr anchorCtr="0" anchor="t" bIns="91425" lIns="91425" spcFirstLastPara="1" rIns="91425" wrap="square" tIns="91425">
            <a:noAutofit/>
          </a:bodyPr>
          <a:lstStyle/>
          <a:p>
            <a:pPr indent="0" lvl="0" marL="0" rtl="0" algn="l">
              <a:lnSpc>
                <a:spcPct val="80000"/>
              </a:lnSpc>
              <a:spcBef>
                <a:spcPts val="0"/>
              </a:spcBef>
              <a:spcAft>
                <a:spcPts val="0"/>
              </a:spcAft>
              <a:buSzPts val="605"/>
              <a:buNone/>
            </a:pPr>
            <a:r>
              <a:rPr lang="en" sz="1990"/>
              <a:t>RETURN TO SCHOOL PLAN 21-22 with ARP ESSER</a:t>
            </a:r>
            <a:endParaRPr sz="1990"/>
          </a:p>
          <a:p>
            <a:pPr indent="0" lvl="0" marL="0" rtl="0" algn="l">
              <a:lnSpc>
                <a:spcPct val="80000"/>
              </a:lnSpc>
              <a:spcBef>
                <a:spcPts val="0"/>
              </a:spcBef>
              <a:spcAft>
                <a:spcPts val="0"/>
              </a:spcAft>
              <a:buSzPts val="605"/>
              <a:buNone/>
            </a:pPr>
            <a:r>
              <a:rPr b="1" lang="en" sz="1990"/>
              <a:t>Amended August 2024</a:t>
            </a:r>
            <a:endParaRPr b="1" sz="199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2"/>
          <p:cNvSpPr txBox="1"/>
          <p:nvPr>
            <p:ph type="title"/>
          </p:nvPr>
        </p:nvSpPr>
        <p:spPr>
          <a:xfrm>
            <a:off x="471900" y="322450"/>
            <a:ext cx="8222100" cy="11841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American Rescue Plan ACT of 2021 Elementary and Secondary School Emergency Relief</a:t>
            </a:r>
            <a:endParaRPr/>
          </a:p>
        </p:txBody>
      </p:sp>
      <p:sp>
        <p:nvSpPr>
          <p:cNvPr id="121" name="Google Shape;121;p22"/>
          <p:cNvSpPr txBox="1"/>
          <p:nvPr>
            <p:ph idx="1" type="body"/>
          </p:nvPr>
        </p:nvSpPr>
        <p:spPr>
          <a:xfrm>
            <a:off x="471900" y="1919075"/>
            <a:ext cx="8222100" cy="27102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Clr>
                <a:srgbClr val="111A0B"/>
              </a:buClr>
              <a:buSzPts val="1400"/>
              <a:buAutoNum type="arabicPeriod"/>
            </a:pPr>
            <a:r>
              <a:rPr lang="en" sz="1400">
                <a:solidFill>
                  <a:srgbClr val="111A0B"/>
                </a:solidFill>
              </a:rPr>
              <a:t>The extent to which and how the funds will be used to implement prevention and mitigation strategies that are, to the greatest extent practicable, in line with the most recent CDC guidance, in order to continuously and safely operate schools for in-person learning. </a:t>
            </a:r>
            <a:endParaRPr sz="1400">
              <a:solidFill>
                <a:srgbClr val="111A0B"/>
              </a:solidFill>
            </a:endParaRPr>
          </a:p>
          <a:p>
            <a:pPr indent="0" lvl="0" marL="0" rtl="0" algn="l">
              <a:spcBef>
                <a:spcPts val="1200"/>
              </a:spcBef>
              <a:spcAft>
                <a:spcPts val="0"/>
              </a:spcAft>
              <a:buNone/>
            </a:pPr>
            <a:r>
              <a:t/>
            </a:r>
            <a:endParaRPr sz="1400">
              <a:solidFill>
                <a:srgbClr val="111A0B"/>
              </a:solidFill>
            </a:endParaRPr>
          </a:p>
          <a:p>
            <a:pPr indent="0" lvl="0" marL="0" rtl="0" algn="l">
              <a:spcBef>
                <a:spcPts val="1200"/>
              </a:spcBef>
              <a:spcAft>
                <a:spcPts val="1200"/>
              </a:spcAft>
              <a:buNone/>
            </a:pPr>
            <a:r>
              <a:rPr lang="en" sz="1400">
                <a:solidFill>
                  <a:srgbClr val="111A0B"/>
                </a:solidFill>
              </a:rPr>
              <a:t>The funding ends September 30, 2024.</a:t>
            </a:r>
            <a:endParaRPr sz="1400">
              <a:solidFill>
                <a:srgbClr val="111A0B"/>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3"/>
          <p:cNvSpPr txBox="1"/>
          <p:nvPr>
            <p:ph type="title"/>
          </p:nvPr>
        </p:nvSpPr>
        <p:spPr>
          <a:xfrm>
            <a:off x="471900" y="322450"/>
            <a:ext cx="8222100" cy="11841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American Rescue Plan ACT of 2021 Elementary and Secondary School Emergency Relief</a:t>
            </a:r>
            <a:endParaRPr/>
          </a:p>
        </p:txBody>
      </p:sp>
      <p:sp>
        <p:nvSpPr>
          <p:cNvPr id="127" name="Google Shape;127;p23"/>
          <p:cNvSpPr txBox="1"/>
          <p:nvPr>
            <p:ph idx="1" type="body"/>
          </p:nvPr>
        </p:nvSpPr>
        <p:spPr>
          <a:xfrm>
            <a:off x="471900" y="1919075"/>
            <a:ext cx="8222100" cy="27102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Clr>
                <a:srgbClr val="111A0B"/>
              </a:buClr>
              <a:buSzPts val="1700"/>
              <a:buAutoNum type="arabicPeriod" startAt="2"/>
            </a:pPr>
            <a:r>
              <a:rPr lang="en" sz="1400">
                <a:solidFill>
                  <a:srgbClr val="111A0B"/>
                </a:solidFill>
                <a:highlight>
                  <a:schemeClr val="accent4"/>
                </a:highlight>
                <a:latin typeface="Arial"/>
                <a:ea typeface="Arial"/>
                <a:cs typeface="Arial"/>
                <a:sym typeface="Arial"/>
              </a:rPr>
              <a:t>How the LEA will use the funds it reserves under section 2001(e)(1) of the ARP Act (totaling not less than 20 percent of the LEA’s total allocation of ARP ESSER funds) to address the academic impact of lost instructional time through the implementation of evidence-based interventions, such as summer learning or summer enrichment, extended day, comprehensive afterschool programs, or extended school year programs.</a:t>
            </a:r>
            <a:endParaRPr sz="1400">
              <a:solidFill>
                <a:srgbClr val="111A0B"/>
              </a:solidFill>
              <a:highlight>
                <a:schemeClr val="accent4"/>
              </a:highlight>
              <a:latin typeface="Arial"/>
              <a:ea typeface="Arial"/>
              <a:cs typeface="Arial"/>
              <a:sym typeface="Arial"/>
            </a:endParaRPr>
          </a:p>
          <a:p>
            <a:pPr indent="0" lvl="0" marL="0" rtl="0" algn="l">
              <a:spcBef>
                <a:spcPts val="1200"/>
              </a:spcBef>
              <a:spcAft>
                <a:spcPts val="0"/>
              </a:spcAft>
              <a:buNone/>
            </a:pPr>
            <a:r>
              <a:t/>
            </a:r>
            <a:endParaRPr sz="1400">
              <a:solidFill>
                <a:srgbClr val="111A0B"/>
              </a:solidFill>
            </a:endParaRPr>
          </a:p>
          <a:p>
            <a:pPr indent="0" lvl="0" marL="0" rtl="0" algn="l">
              <a:spcBef>
                <a:spcPts val="1200"/>
              </a:spcBef>
              <a:spcAft>
                <a:spcPts val="1200"/>
              </a:spcAft>
              <a:buNone/>
            </a:pPr>
            <a:r>
              <a:rPr lang="en" sz="1400">
                <a:solidFill>
                  <a:srgbClr val="111A0B"/>
                </a:solidFill>
              </a:rPr>
              <a:t>The funding ends September 30, 2024.</a:t>
            </a:r>
            <a:endParaRPr sz="1400">
              <a:solidFill>
                <a:srgbClr val="111A0B"/>
              </a:solidFill>
              <a:highlight>
                <a:schemeClr val="accent4"/>
              </a:highlight>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4"/>
          <p:cNvSpPr txBox="1"/>
          <p:nvPr>
            <p:ph type="title"/>
          </p:nvPr>
        </p:nvSpPr>
        <p:spPr>
          <a:xfrm>
            <a:off x="471900" y="322450"/>
            <a:ext cx="8222100" cy="11841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American Rescue Plan ACT of 2021 Elementary and Secondary School Emergency Relief</a:t>
            </a:r>
            <a:endParaRPr/>
          </a:p>
        </p:txBody>
      </p:sp>
      <p:sp>
        <p:nvSpPr>
          <p:cNvPr id="133" name="Google Shape;133;p24"/>
          <p:cNvSpPr txBox="1"/>
          <p:nvPr>
            <p:ph idx="1" type="body"/>
          </p:nvPr>
        </p:nvSpPr>
        <p:spPr>
          <a:xfrm>
            <a:off x="471900" y="1919075"/>
            <a:ext cx="8222100" cy="2710200"/>
          </a:xfrm>
          <a:prstGeom prst="rect">
            <a:avLst/>
          </a:prstGeom>
        </p:spPr>
        <p:txBody>
          <a:bodyPr anchorCtr="0" anchor="t" bIns="91425" lIns="91425" spcFirstLastPara="1" rIns="91425" wrap="square" tIns="91425">
            <a:normAutofit fontScale="92500" lnSpcReduction="20000"/>
          </a:bodyPr>
          <a:lstStyle/>
          <a:p>
            <a:pPr indent="-322580" lvl="0" marL="457200" rtl="0" algn="l">
              <a:spcBef>
                <a:spcPts val="0"/>
              </a:spcBef>
              <a:spcAft>
                <a:spcPts val="0"/>
              </a:spcAft>
              <a:buClr>
                <a:srgbClr val="111A0B"/>
              </a:buClr>
              <a:buSzPct val="114285"/>
              <a:buAutoNum type="arabicPeriod" startAt="3"/>
            </a:pPr>
            <a:r>
              <a:rPr lang="en" sz="1400">
                <a:solidFill>
                  <a:srgbClr val="111A0B"/>
                </a:solidFill>
                <a:highlight>
                  <a:schemeClr val="accent4"/>
                </a:highlight>
                <a:latin typeface="Arial"/>
                <a:ea typeface="Arial"/>
                <a:cs typeface="Arial"/>
                <a:sym typeface="Arial"/>
              </a:rPr>
              <a:t>How the LEA will spend its remaining ARP ESSER funds consistent with section 2001(e)(2) of the ARP Act.</a:t>
            </a:r>
            <a:endParaRPr sz="1400">
              <a:solidFill>
                <a:srgbClr val="111A0B"/>
              </a:solidFill>
              <a:highlight>
                <a:schemeClr val="accent4"/>
              </a:highlight>
              <a:latin typeface="Arial"/>
              <a:ea typeface="Arial"/>
              <a:cs typeface="Arial"/>
              <a:sym typeface="Arial"/>
            </a:endParaRPr>
          </a:p>
          <a:p>
            <a:pPr indent="0" lvl="0" marL="0" rtl="0" algn="l">
              <a:spcBef>
                <a:spcPts val="1200"/>
              </a:spcBef>
              <a:spcAft>
                <a:spcPts val="0"/>
              </a:spcAft>
              <a:buNone/>
            </a:pPr>
            <a:r>
              <a:t/>
            </a:r>
            <a:endParaRPr sz="1400">
              <a:solidFill>
                <a:srgbClr val="111A0B"/>
              </a:solidFill>
              <a:highlight>
                <a:schemeClr val="accent4"/>
              </a:highlight>
              <a:latin typeface="Arial"/>
              <a:ea typeface="Arial"/>
              <a:cs typeface="Arial"/>
              <a:sym typeface="Arial"/>
            </a:endParaRPr>
          </a:p>
          <a:p>
            <a:pPr indent="0" lvl="0" marL="0" rtl="0" algn="l">
              <a:spcBef>
                <a:spcPts val="1200"/>
              </a:spcBef>
              <a:spcAft>
                <a:spcPts val="0"/>
              </a:spcAft>
              <a:buNone/>
            </a:pPr>
            <a:r>
              <a:rPr lang="en" sz="1400">
                <a:solidFill>
                  <a:srgbClr val="111A0B"/>
                </a:solidFill>
              </a:rPr>
              <a:t>The funding ends September 30, 2024.</a:t>
            </a:r>
            <a:endParaRPr sz="1400">
              <a:solidFill>
                <a:srgbClr val="111A0B"/>
              </a:solidFill>
              <a:highlight>
                <a:schemeClr val="accent4"/>
              </a:highlight>
              <a:latin typeface="Arial"/>
              <a:ea typeface="Arial"/>
              <a:cs typeface="Arial"/>
              <a:sym typeface="Arial"/>
            </a:endParaRPr>
          </a:p>
          <a:p>
            <a:pPr indent="0" lvl="0" marL="0" rtl="0" algn="l">
              <a:spcBef>
                <a:spcPts val="1200"/>
              </a:spcBef>
              <a:spcAft>
                <a:spcPts val="0"/>
              </a:spcAft>
              <a:buNone/>
            </a:pPr>
            <a:r>
              <a:t/>
            </a:r>
            <a:endParaRPr sz="1400">
              <a:solidFill>
                <a:srgbClr val="111A0B"/>
              </a:solidFill>
              <a:highlight>
                <a:schemeClr val="accent4"/>
              </a:highlight>
              <a:latin typeface="Arial"/>
              <a:ea typeface="Arial"/>
              <a:cs typeface="Arial"/>
              <a:sym typeface="Arial"/>
            </a:endParaRPr>
          </a:p>
          <a:p>
            <a:pPr indent="0" lvl="0" marL="0" rtl="0" algn="l">
              <a:spcBef>
                <a:spcPts val="1200"/>
              </a:spcBef>
              <a:spcAft>
                <a:spcPts val="0"/>
              </a:spcAft>
              <a:buNone/>
            </a:pPr>
            <a:r>
              <a:t/>
            </a:r>
            <a:endParaRPr sz="1400">
              <a:solidFill>
                <a:srgbClr val="111A0B"/>
              </a:solidFill>
              <a:highlight>
                <a:schemeClr val="accent4"/>
              </a:highlight>
              <a:latin typeface="Arial"/>
              <a:ea typeface="Arial"/>
              <a:cs typeface="Arial"/>
              <a:sym typeface="Arial"/>
            </a:endParaRPr>
          </a:p>
          <a:p>
            <a:pPr indent="0" lvl="0" marL="0" rtl="0" algn="l">
              <a:spcBef>
                <a:spcPts val="1200"/>
              </a:spcBef>
              <a:spcAft>
                <a:spcPts val="0"/>
              </a:spcAft>
              <a:buNone/>
            </a:pPr>
            <a:r>
              <a:t/>
            </a:r>
            <a:endParaRPr sz="1400">
              <a:solidFill>
                <a:srgbClr val="111A0B"/>
              </a:solidFill>
              <a:highlight>
                <a:schemeClr val="accent4"/>
              </a:highlight>
              <a:latin typeface="Arial"/>
              <a:ea typeface="Arial"/>
              <a:cs typeface="Arial"/>
              <a:sym typeface="Arial"/>
            </a:endParaRPr>
          </a:p>
          <a:p>
            <a:pPr indent="0" lvl="0" marL="0" rtl="0" algn="l">
              <a:spcBef>
                <a:spcPts val="1200"/>
              </a:spcBef>
              <a:spcAft>
                <a:spcPts val="1200"/>
              </a:spcAft>
              <a:buNone/>
            </a:pPr>
            <a:r>
              <a:t/>
            </a:r>
            <a:endParaRPr sz="1400">
              <a:solidFill>
                <a:srgbClr val="111A0B"/>
              </a:solidFill>
              <a:highlight>
                <a:schemeClr val="accent4"/>
              </a:highlight>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5"/>
          <p:cNvSpPr txBox="1"/>
          <p:nvPr>
            <p:ph type="title"/>
          </p:nvPr>
        </p:nvSpPr>
        <p:spPr>
          <a:xfrm>
            <a:off x="471900" y="322450"/>
            <a:ext cx="8222100" cy="11841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American Rescue Plan ACT of 2021 Elementary and Secondary School Emergency Relief</a:t>
            </a:r>
            <a:endParaRPr/>
          </a:p>
        </p:txBody>
      </p:sp>
      <p:sp>
        <p:nvSpPr>
          <p:cNvPr id="139" name="Google Shape;139;p25"/>
          <p:cNvSpPr txBox="1"/>
          <p:nvPr>
            <p:ph idx="1" type="body"/>
          </p:nvPr>
        </p:nvSpPr>
        <p:spPr>
          <a:xfrm>
            <a:off x="471900" y="1919075"/>
            <a:ext cx="8222100" cy="2710200"/>
          </a:xfrm>
          <a:prstGeom prst="rect">
            <a:avLst/>
          </a:prstGeom>
        </p:spPr>
        <p:txBody>
          <a:bodyPr anchorCtr="0" anchor="t" bIns="91425" lIns="91425" spcFirstLastPara="1" rIns="91425" wrap="square" tIns="91425">
            <a:normAutofit/>
          </a:bodyPr>
          <a:lstStyle/>
          <a:p>
            <a:pPr indent="-323850" lvl="0" marL="457200" rtl="0" algn="l">
              <a:spcBef>
                <a:spcPts val="0"/>
              </a:spcBef>
              <a:spcAft>
                <a:spcPts val="0"/>
              </a:spcAft>
              <a:buClr>
                <a:srgbClr val="111A0B"/>
              </a:buClr>
              <a:buSzPts val="1500"/>
              <a:buAutoNum type="arabicPeriod" startAt="4"/>
            </a:pPr>
            <a:r>
              <a:rPr lang="en" sz="1400">
                <a:solidFill>
                  <a:srgbClr val="111A0B"/>
                </a:solidFill>
                <a:highlight>
                  <a:schemeClr val="accent4"/>
                </a:highlight>
                <a:latin typeface="Arial"/>
                <a:ea typeface="Arial"/>
                <a:cs typeface="Arial"/>
                <a:sym typeface="Arial"/>
              </a:rPr>
              <a:t>How the LEA will ensure that the interventions it implements, including but not limited to the interventions under section 2001(e)(1) of the ARP Act to address the academic impact of lost instructional time, will respond to the academic, social, emotional, and mental health needs of all students, and particularly those students disproportionately impacted by the COVID-19 pandemic, including students from low-income families, students of color, English learners, children with disabilities, students experiencing homelessness, children and youth in foster care, and migratory students.</a:t>
            </a:r>
            <a:endParaRPr sz="1400">
              <a:solidFill>
                <a:srgbClr val="111A0B"/>
              </a:solidFill>
              <a:highlight>
                <a:schemeClr val="accent4"/>
              </a:highlight>
              <a:latin typeface="Arial"/>
              <a:ea typeface="Arial"/>
              <a:cs typeface="Arial"/>
              <a:sym typeface="Arial"/>
            </a:endParaRPr>
          </a:p>
          <a:p>
            <a:pPr indent="0" lvl="0" marL="0" rtl="0" algn="l">
              <a:spcBef>
                <a:spcPts val="1200"/>
              </a:spcBef>
              <a:spcAft>
                <a:spcPts val="0"/>
              </a:spcAft>
              <a:buNone/>
            </a:pPr>
            <a:r>
              <a:rPr lang="en" sz="1400">
                <a:solidFill>
                  <a:srgbClr val="111A0B"/>
                </a:solidFill>
                <a:highlight>
                  <a:schemeClr val="accent4"/>
                </a:highlight>
                <a:latin typeface="Arial"/>
                <a:ea typeface="Arial"/>
                <a:cs typeface="Arial"/>
                <a:sym typeface="Arial"/>
              </a:rPr>
              <a:t>Diagnostic testing and screening through Amplify and iReady.</a:t>
            </a:r>
            <a:endParaRPr sz="1400">
              <a:solidFill>
                <a:srgbClr val="111A0B"/>
              </a:solidFill>
              <a:highlight>
                <a:schemeClr val="accent4"/>
              </a:highlight>
              <a:latin typeface="Arial"/>
              <a:ea typeface="Arial"/>
              <a:cs typeface="Arial"/>
              <a:sym typeface="Arial"/>
            </a:endParaRPr>
          </a:p>
          <a:p>
            <a:pPr indent="0" lvl="0" marL="0" rtl="0" algn="l">
              <a:spcBef>
                <a:spcPts val="1200"/>
              </a:spcBef>
              <a:spcAft>
                <a:spcPts val="1200"/>
              </a:spcAft>
              <a:buNone/>
            </a:pPr>
            <a:r>
              <a:rPr lang="en" sz="1400">
                <a:solidFill>
                  <a:srgbClr val="111A0B"/>
                </a:solidFill>
                <a:highlight>
                  <a:schemeClr val="accent4"/>
                </a:highlight>
                <a:latin typeface="Arial"/>
                <a:ea typeface="Arial"/>
                <a:cs typeface="Arial"/>
                <a:sym typeface="Arial"/>
              </a:rPr>
              <a:t>Mental Health counselors have been hired to serve all schools in Lawrence County. </a:t>
            </a:r>
            <a:endParaRPr sz="1400">
              <a:solidFill>
                <a:srgbClr val="111A0B"/>
              </a:solidFill>
              <a:highlight>
                <a:schemeClr val="accent4"/>
              </a:highlight>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2" name="Shape 72"/>
        <p:cNvGrpSpPr/>
        <p:nvPr/>
      </p:nvGrpSpPr>
      <p:grpSpPr>
        <a:xfrm>
          <a:off x="0" y="0"/>
          <a:ext cx="0" cy="0"/>
          <a:chOff x="0" y="0"/>
          <a:chExt cx="0" cy="0"/>
        </a:xfrm>
      </p:grpSpPr>
      <p:sp>
        <p:nvSpPr>
          <p:cNvPr id="73" name="Google Shape;73;p14"/>
          <p:cNvSpPr txBox="1"/>
          <p:nvPr/>
        </p:nvSpPr>
        <p:spPr>
          <a:xfrm>
            <a:off x="350775" y="603850"/>
            <a:ext cx="8077200" cy="4072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200">
                <a:solidFill>
                  <a:srgbClr val="111A0B"/>
                </a:solidFill>
                <a:highlight>
                  <a:srgbClr val="FFFFFF"/>
                </a:highlight>
              </a:rPr>
              <a:t>As Lawrence County Schools begin the 2021-2022 school year, the following guidance is offered based on recommendations from the Alabama Department of Public Health (ADPH) and the Centers for Disease Control and prevention (CDC).</a:t>
            </a:r>
            <a:endParaRPr sz="1200">
              <a:solidFill>
                <a:srgbClr val="111A0B"/>
              </a:solidFill>
              <a:highlight>
                <a:srgbClr val="FFFFFF"/>
              </a:highlight>
            </a:endParaRPr>
          </a:p>
          <a:p>
            <a:pPr indent="0" lvl="0" marL="0" rtl="0" algn="l">
              <a:lnSpc>
                <a:spcPct val="115000"/>
              </a:lnSpc>
              <a:spcBef>
                <a:spcPts val="3000"/>
              </a:spcBef>
              <a:spcAft>
                <a:spcPts val="0"/>
              </a:spcAft>
              <a:buNone/>
            </a:pPr>
            <a:r>
              <a:rPr b="1" lang="en" sz="1200">
                <a:solidFill>
                  <a:srgbClr val="111A0B"/>
                </a:solidFill>
                <a:highlight>
                  <a:srgbClr val="FFFFFF"/>
                </a:highlight>
              </a:rPr>
              <a:t>Stakeholders,</a:t>
            </a:r>
            <a:endParaRPr b="1" sz="1200">
              <a:solidFill>
                <a:srgbClr val="111A0B"/>
              </a:solidFill>
              <a:highlight>
                <a:srgbClr val="FFFFFF"/>
              </a:highlight>
            </a:endParaRPr>
          </a:p>
          <a:p>
            <a:pPr indent="0" lvl="0" marL="0" rtl="0" algn="l">
              <a:lnSpc>
                <a:spcPct val="115000"/>
              </a:lnSpc>
              <a:spcBef>
                <a:spcPts val="3000"/>
              </a:spcBef>
              <a:spcAft>
                <a:spcPts val="0"/>
              </a:spcAft>
              <a:buNone/>
            </a:pPr>
            <a:r>
              <a:rPr lang="en" sz="1200">
                <a:solidFill>
                  <a:srgbClr val="111A0B"/>
                </a:solidFill>
                <a:highlight>
                  <a:srgbClr val="FFFFFF"/>
                </a:highlight>
              </a:rPr>
              <a:t>Please know we would love to have a normal school year. We are committed to having in-person instruction as much as possible. However, safety is our utmost concern. We realize we cannot anticipate every challenge our school system will face in the coming year, but we are working closely with health system employees, state officials, school leaders, industry specialists, community members, and other stakeholders to be prepared. Our school system is taking extra safety/hygiene measures to help provide a safe learning environment. With our combined effort, we will have an awesome school year. Our Back to School Guidance has been created as a plan that ensures safety is our number one priority. We thank you for your continued support, and together we will make this a successful school year! I truly appreciate all you did last year, and I am very hopeful this year will help us return to a pre-COVID world. </a:t>
            </a:r>
            <a:endParaRPr sz="1200">
              <a:solidFill>
                <a:srgbClr val="111A0B"/>
              </a:solidFill>
              <a:highlight>
                <a:srgbClr val="FFFFFF"/>
              </a:highlight>
            </a:endParaRPr>
          </a:p>
          <a:p>
            <a:pPr indent="0" lvl="0" marL="0" rtl="0" algn="r">
              <a:lnSpc>
                <a:spcPct val="115000"/>
              </a:lnSpc>
              <a:spcBef>
                <a:spcPts val="3000"/>
              </a:spcBef>
              <a:spcAft>
                <a:spcPts val="0"/>
              </a:spcAft>
              <a:buNone/>
            </a:pPr>
            <a:r>
              <a:rPr b="1" lang="en" sz="1200">
                <a:solidFill>
                  <a:srgbClr val="111A0B"/>
                </a:solidFill>
                <a:highlight>
                  <a:srgbClr val="FFFFFF"/>
                </a:highlight>
              </a:rPr>
              <a:t>Jon Bret Smith</a:t>
            </a:r>
            <a:endParaRPr b="1" sz="1200">
              <a:solidFill>
                <a:srgbClr val="111A0B"/>
              </a:solidFill>
              <a:highlight>
                <a:srgbClr val="FFFFFF"/>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5"/>
          <p:cNvSpPr txBox="1"/>
          <p:nvPr/>
        </p:nvSpPr>
        <p:spPr>
          <a:xfrm>
            <a:off x="793350" y="0"/>
            <a:ext cx="7557300" cy="4968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a:p>
            <a:pPr indent="0" lvl="0" marL="0" rtl="0" algn="ctr">
              <a:lnSpc>
                <a:spcPct val="140000"/>
              </a:lnSpc>
              <a:spcBef>
                <a:spcPts val="1200"/>
              </a:spcBef>
              <a:spcAft>
                <a:spcPts val="0"/>
              </a:spcAft>
              <a:buNone/>
            </a:pPr>
            <a:r>
              <a:rPr b="1" lang="en" sz="2200">
                <a:solidFill>
                  <a:schemeClr val="dk1"/>
                </a:solidFill>
                <a:highlight>
                  <a:schemeClr val="accent4"/>
                </a:highlight>
              </a:rPr>
              <a:t>Disclaimer</a:t>
            </a:r>
            <a:endParaRPr b="1" sz="2200">
              <a:solidFill>
                <a:schemeClr val="dk1"/>
              </a:solidFill>
              <a:highlight>
                <a:schemeClr val="accent4"/>
              </a:highlight>
            </a:endParaRPr>
          </a:p>
          <a:p>
            <a:pPr indent="0" lvl="0" marL="0" rtl="0" algn="l">
              <a:lnSpc>
                <a:spcPct val="160000"/>
              </a:lnSpc>
              <a:spcBef>
                <a:spcPts val="3000"/>
              </a:spcBef>
              <a:spcAft>
                <a:spcPts val="0"/>
              </a:spcAft>
              <a:buNone/>
            </a:pPr>
            <a:r>
              <a:rPr lang="en" sz="1500">
                <a:solidFill>
                  <a:srgbClr val="111A0B"/>
                </a:solidFill>
                <a:highlight>
                  <a:schemeClr val="accent4"/>
                </a:highlight>
              </a:rPr>
              <a:t>The information provided in this document does not and is not intended to constitute legal advice. Instead, information is for general purposes only and does not constitute the most current legal regulations. All liability with respect to action taken or not taken based on the contents of this document are hereby disclaimed. The content in this document is provided “as is”. No representations are made that the content is error-free. The document is not an exhaustive list of every action that Lawrence County Schools will need to return to school or to remain at school. We will follow the guidance of the Alabama Department of Education and the Alabama Department of Public Health and hope to be able to meet the needs of our community and be responsive to those needs.</a:t>
            </a:r>
            <a:endParaRPr sz="1500">
              <a:solidFill>
                <a:srgbClr val="111A0B"/>
              </a:solidFill>
              <a:highlight>
                <a:schemeClr val="accent4"/>
              </a:highlight>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6"/>
          <p:cNvSpPr txBox="1"/>
          <p:nvPr>
            <p:ph type="title"/>
          </p:nvPr>
        </p:nvSpPr>
        <p:spPr>
          <a:xfrm>
            <a:off x="460950" y="196075"/>
            <a:ext cx="8222100" cy="7677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t>Academics</a:t>
            </a:r>
            <a:endParaRPr b="1"/>
          </a:p>
        </p:txBody>
      </p:sp>
      <p:sp>
        <p:nvSpPr>
          <p:cNvPr id="84" name="Google Shape;84;p16"/>
          <p:cNvSpPr txBox="1"/>
          <p:nvPr>
            <p:ph idx="1" type="body"/>
          </p:nvPr>
        </p:nvSpPr>
        <p:spPr>
          <a:xfrm>
            <a:off x="799500" y="888700"/>
            <a:ext cx="7545000" cy="4062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1500">
                <a:solidFill>
                  <a:schemeClr val="lt1"/>
                </a:solidFill>
                <a:highlight>
                  <a:schemeClr val="dk1"/>
                </a:highlight>
              </a:rPr>
              <a:t>Lawrence County Schools will strive to provide as much in-person learning as possible for the 2021-2022 school year.</a:t>
            </a:r>
            <a:endParaRPr b="1" sz="1500">
              <a:solidFill>
                <a:schemeClr val="lt1"/>
              </a:solidFill>
              <a:highlight>
                <a:schemeClr val="dk1"/>
              </a:highlight>
            </a:endParaRPr>
          </a:p>
          <a:p>
            <a:pPr indent="0" lvl="0" marL="0" rtl="0" algn="l">
              <a:spcBef>
                <a:spcPts val="1200"/>
              </a:spcBef>
              <a:spcAft>
                <a:spcPts val="1200"/>
              </a:spcAft>
              <a:buNone/>
            </a:pPr>
            <a:r>
              <a:t/>
            </a:r>
            <a:endParaRPr b="1" sz="1500">
              <a:solidFill>
                <a:srgbClr val="111A0B"/>
              </a:solidFill>
              <a:highlight>
                <a:srgbClr val="FFFFFF"/>
              </a:highlight>
            </a:endParaRPr>
          </a:p>
        </p:txBody>
      </p:sp>
      <p:sp>
        <p:nvSpPr>
          <p:cNvPr id="85" name="Google Shape;85;p16"/>
          <p:cNvSpPr txBox="1"/>
          <p:nvPr/>
        </p:nvSpPr>
        <p:spPr>
          <a:xfrm>
            <a:off x="799500" y="1915825"/>
            <a:ext cx="6991800" cy="31554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3000"/>
              </a:spcBef>
              <a:spcAft>
                <a:spcPts val="0"/>
              </a:spcAft>
              <a:buNone/>
            </a:pPr>
            <a:r>
              <a:rPr lang="en" sz="1200">
                <a:solidFill>
                  <a:srgbClr val="111A0B"/>
                </a:solidFill>
                <a:highlight>
                  <a:schemeClr val="accent4"/>
                </a:highlight>
              </a:rPr>
              <a:t>We will continue to implement the following best practices, as needed:</a:t>
            </a:r>
            <a:endParaRPr sz="1200">
              <a:solidFill>
                <a:srgbClr val="111A0B"/>
              </a:solidFill>
              <a:highlight>
                <a:schemeClr val="accent4"/>
              </a:highlight>
            </a:endParaRPr>
          </a:p>
          <a:p>
            <a:pPr indent="-304800" lvl="0" marL="457200" rtl="0" algn="l">
              <a:lnSpc>
                <a:spcPct val="150000"/>
              </a:lnSpc>
              <a:spcBef>
                <a:spcPts val="3000"/>
              </a:spcBef>
              <a:spcAft>
                <a:spcPts val="0"/>
              </a:spcAft>
              <a:buClr>
                <a:srgbClr val="111A0B"/>
              </a:buClr>
              <a:buSzPts val="1200"/>
              <a:buChar char="●"/>
            </a:pPr>
            <a:r>
              <a:rPr lang="en" sz="1200">
                <a:solidFill>
                  <a:srgbClr val="111A0B"/>
                </a:solidFill>
                <a:highlight>
                  <a:schemeClr val="accent4"/>
                </a:highlight>
              </a:rPr>
              <a:t>Extra bus routes to create smaller group sizes</a:t>
            </a:r>
            <a:endParaRPr sz="1200">
              <a:solidFill>
                <a:srgbClr val="111A0B"/>
              </a:solidFill>
              <a:highlight>
                <a:schemeClr val="accent4"/>
              </a:highlight>
            </a:endParaRPr>
          </a:p>
          <a:p>
            <a:pPr indent="-304800" lvl="0" marL="457200" rtl="0" algn="l">
              <a:lnSpc>
                <a:spcPct val="150000"/>
              </a:lnSpc>
              <a:spcBef>
                <a:spcPts val="0"/>
              </a:spcBef>
              <a:spcAft>
                <a:spcPts val="0"/>
              </a:spcAft>
              <a:buClr>
                <a:srgbClr val="111A0B"/>
              </a:buClr>
              <a:buSzPts val="1200"/>
              <a:buChar char="●"/>
            </a:pPr>
            <a:r>
              <a:rPr lang="en" sz="1200">
                <a:solidFill>
                  <a:srgbClr val="111A0B"/>
                </a:solidFill>
                <a:highlight>
                  <a:schemeClr val="accent4"/>
                </a:highlight>
              </a:rPr>
              <a:t>Extra sanitizing machines for schools</a:t>
            </a:r>
            <a:endParaRPr sz="1200">
              <a:solidFill>
                <a:srgbClr val="111A0B"/>
              </a:solidFill>
              <a:highlight>
                <a:schemeClr val="accent4"/>
              </a:highlight>
            </a:endParaRPr>
          </a:p>
          <a:p>
            <a:pPr indent="-304800" lvl="0" marL="457200" rtl="0" algn="l">
              <a:lnSpc>
                <a:spcPct val="150000"/>
              </a:lnSpc>
              <a:spcBef>
                <a:spcPts val="0"/>
              </a:spcBef>
              <a:spcAft>
                <a:spcPts val="0"/>
              </a:spcAft>
              <a:buClr>
                <a:srgbClr val="111A0B"/>
              </a:buClr>
              <a:buSzPts val="1200"/>
              <a:buChar char="●"/>
            </a:pPr>
            <a:r>
              <a:rPr lang="en" sz="1200">
                <a:solidFill>
                  <a:srgbClr val="111A0B"/>
                </a:solidFill>
                <a:highlight>
                  <a:schemeClr val="accent4"/>
                </a:highlight>
              </a:rPr>
              <a:t>Extra custodial staff at campuses</a:t>
            </a:r>
            <a:endParaRPr sz="1200">
              <a:solidFill>
                <a:srgbClr val="111A0B"/>
              </a:solidFill>
              <a:highlight>
                <a:schemeClr val="accent4"/>
              </a:highlight>
            </a:endParaRPr>
          </a:p>
          <a:p>
            <a:pPr indent="-304800" lvl="0" marL="457200" rtl="0" algn="l">
              <a:lnSpc>
                <a:spcPct val="150000"/>
              </a:lnSpc>
              <a:spcBef>
                <a:spcPts val="0"/>
              </a:spcBef>
              <a:spcAft>
                <a:spcPts val="0"/>
              </a:spcAft>
              <a:buClr>
                <a:srgbClr val="111A0B"/>
              </a:buClr>
              <a:buSzPts val="1200"/>
              <a:buChar char="●"/>
            </a:pPr>
            <a:r>
              <a:rPr lang="en" sz="1200">
                <a:solidFill>
                  <a:srgbClr val="111A0B"/>
                </a:solidFill>
                <a:highlight>
                  <a:schemeClr val="accent4"/>
                </a:highlight>
              </a:rPr>
              <a:t>Designated entrances and exits with traffic flowing in one direction</a:t>
            </a:r>
            <a:endParaRPr sz="1200">
              <a:solidFill>
                <a:srgbClr val="111A0B"/>
              </a:solidFill>
              <a:highlight>
                <a:schemeClr val="accent4"/>
              </a:highlight>
            </a:endParaRPr>
          </a:p>
          <a:p>
            <a:pPr indent="-304800" lvl="0" marL="457200" rtl="0" algn="l">
              <a:lnSpc>
                <a:spcPct val="150000"/>
              </a:lnSpc>
              <a:spcBef>
                <a:spcPts val="0"/>
              </a:spcBef>
              <a:spcAft>
                <a:spcPts val="0"/>
              </a:spcAft>
              <a:buClr>
                <a:srgbClr val="111A0B"/>
              </a:buClr>
              <a:buSzPts val="1200"/>
              <a:buChar char="●"/>
            </a:pPr>
            <a:r>
              <a:rPr lang="en" sz="1200">
                <a:solidFill>
                  <a:srgbClr val="111A0B"/>
                </a:solidFill>
                <a:highlight>
                  <a:schemeClr val="accent4"/>
                </a:highlight>
              </a:rPr>
              <a:t>Breakfast and lunch occasionally served in the classroom</a:t>
            </a:r>
            <a:endParaRPr sz="1200">
              <a:solidFill>
                <a:srgbClr val="111A0B"/>
              </a:solidFill>
              <a:highlight>
                <a:schemeClr val="accent4"/>
              </a:highlight>
            </a:endParaRPr>
          </a:p>
          <a:p>
            <a:pPr indent="-304800" lvl="0" marL="457200" rtl="0" algn="l">
              <a:lnSpc>
                <a:spcPct val="150000"/>
              </a:lnSpc>
              <a:spcBef>
                <a:spcPts val="0"/>
              </a:spcBef>
              <a:spcAft>
                <a:spcPts val="0"/>
              </a:spcAft>
              <a:buClr>
                <a:srgbClr val="111A0B"/>
              </a:buClr>
              <a:buSzPts val="1200"/>
              <a:buChar char="●"/>
            </a:pPr>
            <a:r>
              <a:rPr lang="en" sz="1200">
                <a:solidFill>
                  <a:srgbClr val="111A0B"/>
                </a:solidFill>
                <a:highlight>
                  <a:schemeClr val="accent4"/>
                </a:highlight>
              </a:rPr>
              <a:t>Frequent hand-washing and respiratory etiquette</a:t>
            </a:r>
            <a:endParaRPr sz="1200">
              <a:solidFill>
                <a:srgbClr val="111A0B"/>
              </a:solidFill>
              <a:highlight>
                <a:schemeClr val="accent4"/>
              </a:highlight>
            </a:endParaRPr>
          </a:p>
          <a:p>
            <a:pPr indent="-304800" lvl="0" marL="457200" rtl="0" algn="l">
              <a:lnSpc>
                <a:spcPct val="150000"/>
              </a:lnSpc>
              <a:spcBef>
                <a:spcPts val="0"/>
              </a:spcBef>
              <a:spcAft>
                <a:spcPts val="0"/>
              </a:spcAft>
              <a:buClr>
                <a:srgbClr val="111A0B"/>
              </a:buClr>
              <a:buSzPts val="1200"/>
              <a:buChar char="●"/>
            </a:pPr>
            <a:r>
              <a:rPr lang="en" sz="1200">
                <a:solidFill>
                  <a:srgbClr val="111A0B"/>
                </a:solidFill>
                <a:highlight>
                  <a:schemeClr val="accent4"/>
                </a:highlight>
              </a:rPr>
              <a:t>Social distancing in schools</a:t>
            </a:r>
            <a:endParaRPr sz="1200">
              <a:solidFill>
                <a:srgbClr val="111A0B"/>
              </a:solidFill>
              <a:highlight>
                <a:schemeClr val="accent4"/>
              </a:highlight>
            </a:endParaRPr>
          </a:p>
          <a:p>
            <a:pPr indent="-304800" lvl="0" marL="457200" rtl="0" algn="l">
              <a:lnSpc>
                <a:spcPct val="150000"/>
              </a:lnSpc>
              <a:spcBef>
                <a:spcPts val="0"/>
              </a:spcBef>
              <a:spcAft>
                <a:spcPts val="0"/>
              </a:spcAft>
              <a:buClr>
                <a:srgbClr val="111A0B"/>
              </a:buClr>
              <a:buSzPts val="1200"/>
              <a:buChar char="●"/>
            </a:pPr>
            <a:r>
              <a:rPr lang="en" sz="1200">
                <a:solidFill>
                  <a:srgbClr val="111A0B"/>
                </a:solidFill>
                <a:highlight>
                  <a:schemeClr val="accent4"/>
                </a:highlight>
              </a:rPr>
              <a:t>Dismissing in small groups/phases</a:t>
            </a:r>
            <a:endParaRPr sz="1200">
              <a:solidFill>
                <a:srgbClr val="111A0B"/>
              </a:solidFill>
              <a:highlight>
                <a:schemeClr val="accent4"/>
              </a:highlight>
            </a:endParaRPr>
          </a:p>
          <a:p>
            <a:pPr indent="-304800" lvl="0" marL="457200" rtl="0" algn="l">
              <a:lnSpc>
                <a:spcPct val="150000"/>
              </a:lnSpc>
              <a:spcBef>
                <a:spcPts val="0"/>
              </a:spcBef>
              <a:spcAft>
                <a:spcPts val="0"/>
              </a:spcAft>
              <a:buClr>
                <a:srgbClr val="111A0B"/>
              </a:buClr>
              <a:buSzPts val="1200"/>
              <a:buChar char="●"/>
            </a:pPr>
            <a:r>
              <a:rPr lang="en" sz="1200">
                <a:solidFill>
                  <a:srgbClr val="111A0B"/>
                </a:solidFill>
                <a:highlight>
                  <a:schemeClr val="accent4"/>
                </a:highlight>
              </a:rPr>
              <a:t>One-way hallways</a:t>
            </a:r>
            <a:endParaRPr sz="1200">
              <a:solidFill>
                <a:srgbClr val="111A0B"/>
              </a:solidFill>
              <a:highlight>
                <a:schemeClr val="accent4"/>
              </a:highligh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7"/>
          <p:cNvSpPr txBox="1"/>
          <p:nvPr>
            <p:ph type="title"/>
          </p:nvPr>
        </p:nvSpPr>
        <p:spPr>
          <a:xfrm>
            <a:off x="311700" y="464075"/>
            <a:ext cx="8520600" cy="5727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2500">
                <a:highlight>
                  <a:schemeClr val="dk1"/>
                </a:highlight>
              </a:rPr>
              <a:t>Academics</a:t>
            </a:r>
            <a:endParaRPr sz="3800">
              <a:highlight>
                <a:schemeClr val="dk1"/>
              </a:highlight>
            </a:endParaRPr>
          </a:p>
        </p:txBody>
      </p:sp>
      <p:sp>
        <p:nvSpPr>
          <p:cNvPr id="91" name="Google Shape;91;p17"/>
          <p:cNvSpPr txBox="1"/>
          <p:nvPr>
            <p:ph idx="1" type="body"/>
          </p:nvPr>
        </p:nvSpPr>
        <p:spPr>
          <a:xfrm>
            <a:off x="240925" y="1768750"/>
            <a:ext cx="8520600" cy="40767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 sz="1500">
                <a:solidFill>
                  <a:srgbClr val="111A0B"/>
                </a:solidFill>
                <a:highlight>
                  <a:schemeClr val="accent4"/>
                </a:highlight>
              </a:rPr>
              <a:t>Formative and State Required Assessments - </a:t>
            </a:r>
            <a:r>
              <a:rPr lang="en" sz="1500">
                <a:solidFill>
                  <a:srgbClr val="111A0B"/>
                </a:solidFill>
                <a:highlight>
                  <a:schemeClr val="accent4"/>
                </a:highlight>
              </a:rPr>
              <a:t>All students will participate in all state-required and formative assessments. </a:t>
            </a:r>
            <a:endParaRPr sz="1500">
              <a:solidFill>
                <a:srgbClr val="111A0B"/>
              </a:solidFill>
              <a:highlight>
                <a:schemeClr val="accent4"/>
              </a:highlight>
            </a:endParaRPr>
          </a:p>
          <a:p>
            <a:pPr indent="0" lvl="0" marL="0" rtl="0" algn="l">
              <a:spcBef>
                <a:spcPts val="1200"/>
              </a:spcBef>
              <a:spcAft>
                <a:spcPts val="0"/>
              </a:spcAft>
              <a:buNone/>
            </a:pPr>
            <a:r>
              <a:rPr b="1" lang="en" sz="1500">
                <a:solidFill>
                  <a:srgbClr val="111A0B"/>
                </a:solidFill>
                <a:highlight>
                  <a:schemeClr val="accent4"/>
                </a:highlight>
              </a:rPr>
              <a:t>Field Trips - </a:t>
            </a:r>
            <a:r>
              <a:rPr lang="en" sz="1500">
                <a:solidFill>
                  <a:srgbClr val="111A0B"/>
                </a:solidFill>
                <a:highlight>
                  <a:schemeClr val="accent4"/>
                </a:highlight>
              </a:rPr>
              <a:t>Lawrence County Schools recognizes the educational and cultural values of field trips. In county and out of county field trips are allowed.</a:t>
            </a:r>
            <a:endParaRPr sz="1500">
              <a:solidFill>
                <a:srgbClr val="111A0B"/>
              </a:solidFill>
              <a:highlight>
                <a:schemeClr val="accent4"/>
              </a:highlight>
            </a:endParaRPr>
          </a:p>
          <a:p>
            <a:pPr indent="0" lvl="0" marL="0" rtl="0" algn="l">
              <a:spcBef>
                <a:spcPts val="1200"/>
              </a:spcBef>
              <a:spcAft>
                <a:spcPts val="0"/>
              </a:spcAft>
              <a:buNone/>
            </a:pPr>
            <a:r>
              <a:rPr b="1" lang="en" sz="1500">
                <a:solidFill>
                  <a:srgbClr val="111A0B"/>
                </a:solidFill>
                <a:highlight>
                  <a:schemeClr val="accent4"/>
                </a:highlight>
              </a:rPr>
              <a:t>Code of Conduct - </a:t>
            </a:r>
            <a:r>
              <a:rPr lang="en" sz="1500">
                <a:solidFill>
                  <a:srgbClr val="111A0B"/>
                </a:solidFill>
                <a:highlight>
                  <a:schemeClr val="accent4"/>
                </a:highlight>
              </a:rPr>
              <a:t>The Lawrence County Board of Education’s Code of Conduct is in effect, which includes attendance policies and procedures.</a:t>
            </a:r>
            <a:endParaRPr sz="1500">
              <a:solidFill>
                <a:srgbClr val="111A0B"/>
              </a:solidFill>
              <a:highlight>
                <a:schemeClr val="accent4"/>
              </a:highlight>
            </a:endParaRPr>
          </a:p>
          <a:p>
            <a:pPr indent="0" lvl="0" marL="0" rtl="0" algn="l">
              <a:spcBef>
                <a:spcPts val="1200"/>
              </a:spcBef>
              <a:spcAft>
                <a:spcPts val="0"/>
              </a:spcAft>
              <a:buNone/>
            </a:pPr>
            <a:r>
              <a:rPr b="1" lang="en" sz="1500">
                <a:solidFill>
                  <a:srgbClr val="111A0B"/>
                </a:solidFill>
                <a:highlight>
                  <a:schemeClr val="accent4"/>
                </a:highlight>
              </a:rPr>
              <a:t>Devices</a:t>
            </a:r>
            <a:r>
              <a:rPr lang="en" sz="1500">
                <a:solidFill>
                  <a:srgbClr val="111A0B"/>
                </a:solidFill>
                <a:highlight>
                  <a:schemeClr val="accent4"/>
                </a:highlight>
              </a:rPr>
              <a:t>- Students will be assigned devices. Plans are in place to continue learning virtually, if needed.</a:t>
            </a:r>
            <a:endParaRPr sz="1500">
              <a:solidFill>
                <a:srgbClr val="111A0B"/>
              </a:solidFill>
              <a:highlight>
                <a:schemeClr val="accent4"/>
              </a:highlight>
            </a:endParaRPr>
          </a:p>
          <a:p>
            <a:pPr indent="0" lvl="0" marL="0" rtl="0" algn="l">
              <a:spcBef>
                <a:spcPts val="1200"/>
              </a:spcBef>
              <a:spcAft>
                <a:spcPts val="0"/>
              </a:spcAft>
              <a:buNone/>
            </a:pPr>
            <a:r>
              <a:rPr b="1" lang="en" sz="1500">
                <a:solidFill>
                  <a:srgbClr val="111A0B"/>
                </a:solidFill>
                <a:highlight>
                  <a:schemeClr val="accent4"/>
                </a:highlight>
              </a:rPr>
              <a:t>Preparation for Remote Learning</a:t>
            </a:r>
            <a:r>
              <a:rPr lang="en" sz="1500">
                <a:solidFill>
                  <a:srgbClr val="111A0B"/>
                </a:solidFill>
                <a:highlight>
                  <a:schemeClr val="accent4"/>
                </a:highlight>
              </a:rPr>
              <a:t>- In the event of extended school closure Lawrence County Schools will implement </a:t>
            </a:r>
            <a:r>
              <a:rPr lang="en" sz="1500" u="sng">
                <a:solidFill>
                  <a:schemeClr val="hlink"/>
                </a:solidFill>
                <a:highlight>
                  <a:schemeClr val="accent4"/>
                </a:highlight>
                <a:hlinkClick r:id="rId3"/>
              </a:rPr>
              <a:t>Remote Learning Framework</a:t>
            </a:r>
            <a:r>
              <a:rPr lang="en" sz="1500">
                <a:solidFill>
                  <a:srgbClr val="111A0B"/>
                </a:solidFill>
                <a:highlight>
                  <a:schemeClr val="accent4"/>
                </a:highlight>
              </a:rPr>
              <a:t>.</a:t>
            </a:r>
            <a:r>
              <a:rPr lang="en" sz="1500">
                <a:solidFill>
                  <a:srgbClr val="111A0B"/>
                </a:solidFill>
                <a:highlight>
                  <a:schemeClr val="accent4"/>
                </a:highlight>
              </a:rPr>
              <a:t> This document will serve as a guide.</a:t>
            </a:r>
            <a:endParaRPr sz="1500">
              <a:solidFill>
                <a:srgbClr val="111A0B"/>
              </a:solidFill>
              <a:highlight>
                <a:schemeClr val="accent4"/>
              </a:highlight>
            </a:endParaRPr>
          </a:p>
          <a:p>
            <a:pPr indent="0" lvl="0" marL="0" rtl="0" algn="l">
              <a:spcBef>
                <a:spcPts val="1200"/>
              </a:spcBef>
              <a:spcAft>
                <a:spcPts val="0"/>
              </a:spcAft>
              <a:buNone/>
            </a:pPr>
            <a:r>
              <a:t/>
            </a:r>
            <a:endParaRPr sz="1500">
              <a:solidFill>
                <a:srgbClr val="111A0B"/>
              </a:solidFill>
              <a:highlight>
                <a:srgbClr val="FFFFFF"/>
              </a:highlight>
            </a:endParaRPr>
          </a:p>
          <a:p>
            <a:pPr indent="0" lvl="0" marL="0" rtl="0" algn="l">
              <a:spcBef>
                <a:spcPts val="1200"/>
              </a:spcBef>
              <a:spcAft>
                <a:spcPts val="1200"/>
              </a:spcAft>
              <a:buNone/>
            </a:pPr>
            <a:r>
              <a:t/>
            </a:r>
            <a:endParaRPr sz="1500">
              <a:solidFill>
                <a:srgbClr val="111A0B"/>
              </a:solidFill>
              <a:highlight>
                <a:srgbClr val="FFFFFF"/>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8"/>
          <p:cNvSpPr txBox="1"/>
          <p:nvPr>
            <p:ph type="title"/>
          </p:nvPr>
        </p:nvSpPr>
        <p:spPr>
          <a:xfrm>
            <a:off x="460950" y="439875"/>
            <a:ext cx="8222100" cy="7677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t>Health and Wellness</a:t>
            </a:r>
            <a:endParaRPr b="1"/>
          </a:p>
        </p:txBody>
      </p:sp>
      <p:sp>
        <p:nvSpPr>
          <p:cNvPr id="97" name="Google Shape;97;p18"/>
          <p:cNvSpPr txBox="1"/>
          <p:nvPr>
            <p:ph idx="1" type="body"/>
          </p:nvPr>
        </p:nvSpPr>
        <p:spPr>
          <a:xfrm>
            <a:off x="471900" y="1919075"/>
            <a:ext cx="8222100" cy="29493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None/>
            </a:pPr>
            <a:r>
              <a:rPr b="1" lang="en" sz="1500">
                <a:solidFill>
                  <a:srgbClr val="111A0B"/>
                </a:solidFill>
                <a:highlight>
                  <a:schemeClr val="accent4"/>
                </a:highlight>
              </a:rPr>
              <a:t>Social Distancing</a:t>
            </a:r>
            <a:r>
              <a:rPr lang="en" sz="1500">
                <a:solidFill>
                  <a:srgbClr val="111A0B"/>
                </a:solidFill>
                <a:highlight>
                  <a:schemeClr val="accent4"/>
                </a:highlight>
              </a:rPr>
              <a:t> is no longer required.</a:t>
            </a:r>
            <a:endParaRPr sz="1500">
              <a:solidFill>
                <a:srgbClr val="111A0B"/>
              </a:solidFill>
              <a:highlight>
                <a:schemeClr val="accent4"/>
              </a:highlight>
            </a:endParaRPr>
          </a:p>
          <a:p>
            <a:pPr indent="0" lvl="0" marL="0" rtl="0" algn="l">
              <a:spcBef>
                <a:spcPts val="1200"/>
              </a:spcBef>
              <a:spcAft>
                <a:spcPts val="0"/>
              </a:spcAft>
              <a:buNone/>
            </a:pPr>
            <a:r>
              <a:rPr b="1" lang="en" sz="1500">
                <a:solidFill>
                  <a:srgbClr val="111A0B"/>
                </a:solidFill>
                <a:highlight>
                  <a:schemeClr val="accent4"/>
                </a:highlight>
              </a:rPr>
              <a:t>Masks and Face Coverings </a:t>
            </a:r>
            <a:r>
              <a:rPr lang="en" sz="1500">
                <a:solidFill>
                  <a:srgbClr val="111A0B"/>
                </a:solidFill>
                <a:highlight>
                  <a:schemeClr val="accent4"/>
                </a:highlight>
              </a:rPr>
              <a:t>are no longer required.</a:t>
            </a:r>
            <a:endParaRPr sz="1500">
              <a:solidFill>
                <a:srgbClr val="111A0B"/>
              </a:solidFill>
              <a:highlight>
                <a:schemeClr val="accent4"/>
              </a:highlight>
            </a:endParaRPr>
          </a:p>
          <a:p>
            <a:pPr indent="0" lvl="0" marL="0" rtl="0" algn="l">
              <a:spcBef>
                <a:spcPts val="1200"/>
              </a:spcBef>
              <a:spcAft>
                <a:spcPts val="0"/>
              </a:spcAft>
              <a:buNone/>
            </a:pPr>
            <a:r>
              <a:rPr b="1" lang="en" sz="1500">
                <a:solidFill>
                  <a:srgbClr val="111A0B"/>
                </a:solidFill>
                <a:highlight>
                  <a:schemeClr val="accent4"/>
                </a:highlight>
              </a:rPr>
              <a:t>Positive COVID Cases</a:t>
            </a:r>
            <a:r>
              <a:rPr lang="en" sz="1500">
                <a:solidFill>
                  <a:srgbClr val="111A0B"/>
                </a:solidFill>
                <a:highlight>
                  <a:schemeClr val="accent4"/>
                </a:highlight>
              </a:rPr>
              <a:t> are no longer required to be documented.</a:t>
            </a:r>
            <a:endParaRPr sz="1500">
              <a:solidFill>
                <a:srgbClr val="111A0B"/>
              </a:solidFill>
              <a:highlight>
                <a:schemeClr val="accent4"/>
              </a:highlight>
            </a:endParaRPr>
          </a:p>
          <a:p>
            <a:pPr indent="0" lvl="0" marL="0" rtl="0" algn="l">
              <a:spcBef>
                <a:spcPts val="1200"/>
              </a:spcBef>
              <a:spcAft>
                <a:spcPts val="0"/>
              </a:spcAft>
              <a:buNone/>
            </a:pPr>
            <a:r>
              <a:rPr b="1" lang="en" sz="1500">
                <a:solidFill>
                  <a:srgbClr val="111A0B"/>
                </a:solidFill>
                <a:highlight>
                  <a:schemeClr val="accent4"/>
                </a:highlight>
              </a:rPr>
              <a:t>Vaccinations</a:t>
            </a:r>
            <a:r>
              <a:rPr lang="en" sz="1500">
                <a:solidFill>
                  <a:srgbClr val="111A0B"/>
                </a:solidFill>
                <a:highlight>
                  <a:schemeClr val="accent4"/>
                </a:highlight>
              </a:rPr>
              <a:t> are are encouraged (COVID and Flu).</a:t>
            </a:r>
            <a:endParaRPr sz="1500">
              <a:solidFill>
                <a:srgbClr val="111A0B"/>
              </a:solidFill>
              <a:highlight>
                <a:schemeClr val="accent4"/>
              </a:highlight>
            </a:endParaRPr>
          </a:p>
          <a:p>
            <a:pPr indent="0" lvl="0" marL="0" rtl="0" algn="l">
              <a:spcBef>
                <a:spcPts val="1200"/>
              </a:spcBef>
              <a:spcAft>
                <a:spcPts val="0"/>
              </a:spcAft>
              <a:buNone/>
            </a:pPr>
            <a:r>
              <a:rPr b="1" lang="en" sz="1500">
                <a:solidFill>
                  <a:srgbClr val="111A0B"/>
                </a:solidFill>
                <a:highlight>
                  <a:schemeClr val="accent4"/>
                </a:highlight>
              </a:rPr>
              <a:t>Visitors and Guests </a:t>
            </a:r>
            <a:r>
              <a:rPr lang="en" sz="1500">
                <a:solidFill>
                  <a:srgbClr val="111A0B"/>
                </a:solidFill>
                <a:highlight>
                  <a:schemeClr val="accent4"/>
                </a:highlight>
              </a:rPr>
              <a:t>are allowed on school campuses.</a:t>
            </a:r>
            <a:endParaRPr sz="1500">
              <a:solidFill>
                <a:srgbClr val="111A0B"/>
              </a:solidFill>
              <a:highlight>
                <a:schemeClr val="accent4"/>
              </a:highlight>
            </a:endParaRPr>
          </a:p>
          <a:p>
            <a:pPr indent="0" lvl="0" marL="0" rtl="0" algn="l">
              <a:spcBef>
                <a:spcPts val="1200"/>
              </a:spcBef>
              <a:spcAft>
                <a:spcPts val="0"/>
              </a:spcAft>
              <a:buNone/>
            </a:pPr>
            <a:r>
              <a:rPr b="1" lang="en" sz="1500">
                <a:solidFill>
                  <a:srgbClr val="111A0B"/>
                </a:solidFill>
                <a:highlight>
                  <a:schemeClr val="accent4"/>
                </a:highlight>
              </a:rPr>
              <a:t>Water fountains </a:t>
            </a:r>
            <a:r>
              <a:rPr lang="en" sz="1500">
                <a:solidFill>
                  <a:srgbClr val="111A0B"/>
                </a:solidFill>
                <a:highlight>
                  <a:schemeClr val="accent4"/>
                </a:highlight>
              </a:rPr>
              <a:t>have been replaced with filling stations. </a:t>
            </a:r>
            <a:endParaRPr sz="1500">
              <a:solidFill>
                <a:srgbClr val="111A0B"/>
              </a:solidFill>
              <a:highlight>
                <a:schemeClr val="accent4"/>
              </a:highlight>
            </a:endParaRPr>
          </a:p>
          <a:p>
            <a:pPr indent="0" lvl="0" marL="0" rtl="0" algn="l">
              <a:spcBef>
                <a:spcPts val="1200"/>
              </a:spcBef>
              <a:spcAft>
                <a:spcPts val="0"/>
              </a:spcAft>
              <a:buNone/>
            </a:pPr>
            <a:r>
              <a:rPr b="1" lang="en" sz="1500">
                <a:solidFill>
                  <a:srgbClr val="111A0B"/>
                </a:solidFill>
                <a:highlight>
                  <a:schemeClr val="accent4"/>
                </a:highlight>
              </a:rPr>
              <a:t>*Students and employees who have symptoms of infectious illness, such as flu or COVID, should stay home and contact their healthcare provider for testing and care.</a:t>
            </a:r>
            <a:endParaRPr b="1" sz="1500">
              <a:solidFill>
                <a:srgbClr val="111A0B"/>
              </a:solidFill>
              <a:highlight>
                <a:schemeClr val="accent4"/>
              </a:highlight>
            </a:endParaRPr>
          </a:p>
          <a:p>
            <a:pPr indent="0" lvl="0" marL="0" rtl="0" algn="l">
              <a:spcBef>
                <a:spcPts val="1200"/>
              </a:spcBef>
              <a:spcAft>
                <a:spcPts val="1200"/>
              </a:spcAft>
              <a:buNone/>
            </a:pPr>
            <a:r>
              <a:t/>
            </a:r>
            <a:endParaRPr sz="1500">
              <a:solidFill>
                <a:srgbClr val="111A0B"/>
              </a:solidFill>
              <a:highlight>
                <a:srgbClr val="FFFFFF"/>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9"/>
          <p:cNvSpPr txBox="1"/>
          <p:nvPr>
            <p:ph type="title"/>
          </p:nvPr>
        </p:nvSpPr>
        <p:spPr>
          <a:xfrm>
            <a:off x="471900" y="432000"/>
            <a:ext cx="8222100" cy="7677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t>Transportation</a:t>
            </a:r>
            <a:endParaRPr b="1"/>
          </a:p>
        </p:txBody>
      </p:sp>
      <p:sp>
        <p:nvSpPr>
          <p:cNvPr id="103" name="Google Shape;103;p19"/>
          <p:cNvSpPr txBox="1"/>
          <p:nvPr>
            <p:ph idx="1" type="body"/>
          </p:nvPr>
        </p:nvSpPr>
        <p:spPr>
          <a:xfrm>
            <a:off x="471900" y="1919075"/>
            <a:ext cx="8222100" cy="2710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solidFill>
                  <a:srgbClr val="111A0B"/>
                </a:solidFill>
              </a:rPr>
              <a:t>Masking</a:t>
            </a:r>
            <a:r>
              <a:rPr lang="en">
                <a:solidFill>
                  <a:srgbClr val="111A0B"/>
                </a:solidFill>
              </a:rPr>
              <a:t> is not required for passengers or the drivers on school buses. </a:t>
            </a:r>
            <a:endParaRPr>
              <a:solidFill>
                <a:srgbClr val="111A0B"/>
              </a:solidFill>
            </a:endParaRPr>
          </a:p>
          <a:p>
            <a:pPr indent="0" lvl="0" marL="0" rtl="0" algn="l">
              <a:spcBef>
                <a:spcPts val="1200"/>
              </a:spcBef>
              <a:spcAft>
                <a:spcPts val="1200"/>
              </a:spcAft>
              <a:buNone/>
            </a:pPr>
            <a:r>
              <a:rPr b="1" lang="en">
                <a:solidFill>
                  <a:srgbClr val="111A0B"/>
                </a:solidFill>
              </a:rPr>
              <a:t>Seating</a:t>
            </a:r>
            <a:r>
              <a:rPr lang="en">
                <a:solidFill>
                  <a:srgbClr val="111A0B"/>
                </a:solidFill>
              </a:rPr>
              <a:t> regulations will return to “pre-COVID” rules.</a:t>
            </a:r>
            <a:endParaRPr>
              <a:solidFill>
                <a:srgbClr val="111A0B"/>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0"/>
          <p:cNvSpPr txBox="1"/>
          <p:nvPr>
            <p:ph type="title"/>
          </p:nvPr>
        </p:nvSpPr>
        <p:spPr>
          <a:xfrm>
            <a:off x="460950" y="392675"/>
            <a:ext cx="8222100" cy="7677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t>Child Nutrition Program</a:t>
            </a:r>
            <a:endParaRPr b="1"/>
          </a:p>
        </p:txBody>
      </p:sp>
      <p:sp>
        <p:nvSpPr>
          <p:cNvPr id="109" name="Google Shape;109;p20"/>
          <p:cNvSpPr txBox="1"/>
          <p:nvPr>
            <p:ph idx="1" type="body"/>
          </p:nvPr>
        </p:nvSpPr>
        <p:spPr>
          <a:xfrm>
            <a:off x="322650" y="2300900"/>
            <a:ext cx="8520600" cy="34059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None/>
            </a:pPr>
            <a:r>
              <a:rPr b="1" lang="en">
                <a:solidFill>
                  <a:srgbClr val="111A0B"/>
                </a:solidFill>
              </a:rPr>
              <a:t>*Pre-COVID </a:t>
            </a:r>
            <a:r>
              <a:rPr b="1" lang="en">
                <a:solidFill>
                  <a:srgbClr val="111A0B"/>
                </a:solidFill>
              </a:rPr>
              <a:t>policies</a:t>
            </a:r>
            <a:r>
              <a:rPr b="1" lang="en">
                <a:solidFill>
                  <a:srgbClr val="111A0B"/>
                </a:solidFill>
              </a:rPr>
              <a:t> and procedures for breakfast, lunch, and snack are reinstated.</a:t>
            </a:r>
            <a:endParaRPr b="1">
              <a:solidFill>
                <a:srgbClr val="111A0B"/>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1"/>
          <p:cNvSpPr txBox="1"/>
          <p:nvPr>
            <p:ph type="title"/>
          </p:nvPr>
        </p:nvSpPr>
        <p:spPr>
          <a:xfrm>
            <a:off x="471900" y="439875"/>
            <a:ext cx="8222100" cy="7677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t>Athletic and Extracurricular Events</a:t>
            </a:r>
            <a:endParaRPr b="1"/>
          </a:p>
        </p:txBody>
      </p:sp>
      <p:sp>
        <p:nvSpPr>
          <p:cNvPr id="115" name="Google Shape;115;p21"/>
          <p:cNvSpPr txBox="1"/>
          <p:nvPr>
            <p:ph idx="1" type="body"/>
          </p:nvPr>
        </p:nvSpPr>
        <p:spPr>
          <a:xfrm>
            <a:off x="471900" y="1919075"/>
            <a:ext cx="8222100" cy="2710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rgbClr val="000000"/>
                </a:solidFill>
              </a:rPr>
              <a:t>Lawrence County Schools will adhere to guidance as disseminated by governing and organizational entities (i.e. Alabama High School Athletic Association, State and National Beta Club)</a:t>
            </a:r>
            <a:endParaRPr>
              <a:solidFill>
                <a:srgbClr val="000000"/>
              </a:solidFill>
            </a:endParaRPr>
          </a:p>
          <a:p>
            <a:pPr indent="0" lvl="0" marL="0" rtl="0" algn="l">
              <a:spcBef>
                <a:spcPts val="1200"/>
              </a:spcBef>
              <a:spcAft>
                <a:spcPts val="0"/>
              </a:spcAft>
              <a:buNone/>
            </a:pPr>
            <a:r>
              <a:t/>
            </a:r>
            <a:endParaRPr>
              <a:solidFill>
                <a:srgbClr val="000000"/>
              </a:solidFill>
            </a:endParaRPr>
          </a:p>
          <a:p>
            <a:pPr indent="0" lvl="0" marL="0" rtl="0" algn="ctr">
              <a:spcBef>
                <a:spcPts val="1200"/>
              </a:spcBef>
              <a:spcAft>
                <a:spcPts val="1200"/>
              </a:spcAft>
              <a:buNone/>
            </a:pPr>
            <a:r>
              <a:rPr b="1" lang="en">
                <a:solidFill>
                  <a:srgbClr val="000000"/>
                </a:solidFill>
              </a:rPr>
              <a:t>*Pre-COVID policies and procedures for athletics and extracurricular events are reinstated.</a:t>
            </a:r>
            <a:endParaRPr b="1">
              <a:solidFill>
                <a:srgbClr val="00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1A237E"/>
      </a:accent5>
      <a:accent6>
        <a:srgbClr val="F4B400"/>
      </a:accent6>
      <a:hlink>
        <a:srgbClr val="1A237E"/>
      </a:hlink>
      <a:folHlink>
        <a:srgbClr val="1A23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